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1" r:id="rId6"/>
    <p:sldId id="312" r:id="rId7"/>
    <p:sldId id="313" r:id="rId8"/>
    <p:sldId id="314" r:id="rId9"/>
    <p:sldId id="315" r:id="rId10"/>
    <p:sldId id="316" r:id="rId11"/>
    <p:sldId id="317" r:id="rId12"/>
    <p:sldId id="318" r:id="rId13"/>
    <p:sldId id="319" r:id="rId14"/>
    <p:sldId id="320" r:id="rId15"/>
    <p:sldId id="321" r:id="rId16"/>
    <p:sldId id="322" r:id="rId17"/>
    <p:sldId id="323" r:id="rId18"/>
    <p:sldId id="324" r:id="rId19"/>
    <p:sldId id="32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8" d="100"/>
          <a:sy n="78" d="100"/>
        </p:scale>
        <p:origin x="87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4/3/2024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4/3/2024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92808" y="-272841"/>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479872" y="1484670"/>
            <a:ext cx="3503122" cy="1769807"/>
          </a:xfrm>
        </p:spPr>
        <p:txBody>
          <a:bodyPr>
            <a:normAutofit/>
          </a:bodyPr>
          <a:lstStyle/>
          <a:p>
            <a:pPr algn="l"/>
            <a:r>
              <a:rPr lang="en-US" sz="2800" b="0" i="0" dirty="0">
                <a:solidFill>
                  <a:schemeClr val="tx1"/>
                </a:solidFill>
                <a:effectLst/>
                <a:latin typeface="Times New Roman" panose="02020603050405020304" pitchFamily="18" charset="0"/>
                <a:cs typeface="Times New Roman" panose="02020603050405020304" pitchFamily="18" charset="0"/>
              </a:rPr>
              <a:t>Real-Time Operating System (RTOS) Framework for Industrial Automation</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a:solidFill>
                  <a:srgbClr val="FC05CB"/>
                </a:solidFill>
              </a:rPr>
              <a:t>Praveen </a:t>
            </a:r>
            <a:r>
              <a:rPr lang="en-US" sz="1800" dirty="0">
                <a:solidFill>
                  <a:srgbClr val="FC05CB"/>
                </a:solidFill>
              </a:rPr>
              <a:t>Kumar [192210546]</a:t>
            </a:r>
          </a:p>
          <a:p>
            <a:pPr algn="l"/>
            <a:endParaRPr lang="en-US" sz="1800" dirty="0">
              <a:solidFill>
                <a:srgbClr val="FC05CB"/>
              </a:solidFill>
            </a:endParaRP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BADC-B3ED-EA1D-F3AF-9FFCE396B209}"/>
              </a:ext>
            </a:extLst>
          </p:cNvPr>
          <p:cNvSpPr>
            <a:spLocks noGrp="1"/>
          </p:cNvSpPr>
          <p:nvPr>
            <p:ph type="title"/>
          </p:nvPr>
        </p:nvSpPr>
        <p:spPr>
          <a:xfrm>
            <a:off x="913795" y="609600"/>
            <a:ext cx="3451728" cy="1257300"/>
          </a:xfrm>
        </p:spPr>
        <p:txBody>
          <a:bodyPr/>
          <a:lstStyle/>
          <a:p>
            <a:r>
              <a:rPr lang="en-US" dirty="0"/>
              <a:t>Problem</a:t>
            </a:r>
            <a:endParaRPr lang="en-IN" dirty="0"/>
          </a:p>
        </p:txBody>
      </p:sp>
      <p:sp>
        <p:nvSpPr>
          <p:cNvPr id="3" name="Content Placeholder 2">
            <a:extLst>
              <a:ext uri="{FF2B5EF4-FFF2-40B4-BE49-F238E27FC236}">
                <a16:creationId xmlns:a16="http://schemas.microsoft.com/office/drawing/2014/main" id="{23E94FCB-EA06-72F5-0AAE-D6B55B54E9D9}"/>
              </a:ext>
            </a:extLst>
          </p:cNvPr>
          <p:cNvSpPr>
            <a:spLocks noGrp="1"/>
          </p:cNvSpPr>
          <p:nvPr>
            <p:ph idx="1"/>
          </p:nvPr>
        </p:nvSpPr>
        <p:spPr/>
        <p:txBody>
          <a:bodyPr/>
          <a:lstStyle/>
          <a:p>
            <a:pPr algn="just"/>
            <a:r>
              <a:rPr lang="en-US" b="0" i="0" dirty="0">
                <a:solidFill>
                  <a:schemeClr val="tx1">
                    <a:lumMod val="95000"/>
                  </a:schemeClr>
                </a:solidFill>
                <a:effectLst/>
                <a:latin typeface="Söhne"/>
              </a:rPr>
              <a:t>The primary challenge for an RTOS framework in industrial automation is ensuring deterministic task execution while maintaining reliability, safety, and scalability. This encompasses minimizing task scheduling overhead, reducing communication latency, implementing robust fault tolerance mechanisms, optimizing resource management, integrating with industry-standard protocols, ensuring safety compliance, and designing for scalability. Achieving a balance among these requirements within the constraints of real-time control systems poses a substantial technical and engineering hurdle.</a:t>
            </a:r>
            <a:endParaRPr lang="en-IN" dirty="0">
              <a:solidFill>
                <a:schemeClr val="tx1">
                  <a:lumMod val="95000"/>
                </a:schemeClr>
              </a:solidFill>
            </a:endParaRPr>
          </a:p>
        </p:txBody>
      </p:sp>
    </p:spTree>
    <p:extLst>
      <p:ext uri="{BB962C8B-B14F-4D97-AF65-F5344CB8AC3E}">
        <p14:creationId xmlns:p14="http://schemas.microsoft.com/office/powerpoint/2010/main" val="1779077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67CA-EBA5-7FE4-5458-6BA1CD6CBC7C}"/>
              </a:ext>
            </a:extLst>
          </p:cNvPr>
          <p:cNvSpPr>
            <a:spLocks noGrp="1"/>
          </p:cNvSpPr>
          <p:nvPr>
            <p:ph type="title"/>
          </p:nvPr>
        </p:nvSpPr>
        <p:spPr>
          <a:xfrm>
            <a:off x="913795" y="609600"/>
            <a:ext cx="4031831" cy="1257300"/>
          </a:xfrm>
        </p:spPr>
        <p:txBody>
          <a:bodyPr/>
          <a:lstStyle/>
          <a:p>
            <a:r>
              <a:rPr lang="en-US" dirty="0"/>
              <a:t>Output graph</a:t>
            </a:r>
            <a:endParaRPr lang="en-IN" dirty="0"/>
          </a:p>
        </p:txBody>
      </p:sp>
      <p:pic>
        <p:nvPicPr>
          <p:cNvPr id="5122" name="Picture 2">
            <a:extLst>
              <a:ext uri="{FF2B5EF4-FFF2-40B4-BE49-F238E27FC236}">
                <a16:creationId xmlns:a16="http://schemas.microsoft.com/office/drawing/2014/main" id="{316E64AA-216A-C45E-6974-90C940436F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1484" y="2076450"/>
            <a:ext cx="7659329" cy="4255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914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5A21-DC58-E845-3B25-1FFE2D175C93}"/>
              </a:ext>
            </a:extLst>
          </p:cNvPr>
          <p:cNvSpPr>
            <a:spLocks noGrp="1"/>
          </p:cNvSpPr>
          <p:nvPr>
            <p:ph type="title"/>
          </p:nvPr>
        </p:nvSpPr>
        <p:spPr>
          <a:xfrm>
            <a:off x="913795" y="609600"/>
            <a:ext cx="3609044" cy="1257300"/>
          </a:xfrm>
        </p:spPr>
        <p:txBody>
          <a:bodyPr/>
          <a:lstStyle/>
          <a:p>
            <a:r>
              <a:rPr lang="en-US" dirty="0"/>
              <a:t>Future scope</a:t>
            </a:r>
            <a:endParaRPr lang="en-IN" dirty="0"/>
          </a:p>
        </p:txBody>
      </p:sp>
      <p:sp>
        <p:nvSpPr>
          <p:cNvPr id="3" name="Content Placeholder 2">
            <a:extLst>
              <a:ext uri="{FF2B5EF4-FFF2-40B4-BE49-F238E27FC236}">
                <a16:creationId xmlns:a16="http://schemas.microsoft.com/office/drawing/2014/main" id="{147F37F2-4ADB-513D-64FE-4F0678DC8D22}"/>
              </a:ext>
            </a:extLst>
          </p:cNvPr>
          <p:cNvSpPr>
            <a:spLocks noGrp="1"/>
          </p:cNvSpPr>
          <p:nvPr>
            <p:ph idx="1"/>
          </p:nvPr>
        </p:nvSpPr>
        <p:spPr>
          <a:xfrm>
            <a:off x="913795" y="2076451"/>
            <a:ext cx="9862360" cy="3586930"/>
          </a:xfrm>
        </p:spPr>
        <p:txBody>
          <a:bodyPr>
            <a:normAutofit fontScale="70000" lnSpcReduction="20000"/>
          </a:bodyPr>
          <a:lstStyle/>
          <a:p>
            <a:pPr algn="just">
              <a:buFont typeface="+mj-lt"/>
              <a:buAutoNum type="arabicPeriod"/>
            </a:pPr>
            <a:r>
              <a:rPr lang="en-US" b="1" i="0" dirty="0">
                <a:solidFill>
                  <a:schemeClr val="tx1">
                    <a:lumMod val="95000"/>
                  </a:schemeClr>
                </a:solidFill>
                <a:effectLst/>
                <a:latin typeface="Times New Roman" panose="02020603050405020304" pitchFamily="18" charset="0"/>
                <a:cs typeface="Times New Roman" panose="02020603050405020304" pitchFamily="18" charset="0"/>
              </a:rPr>
              <a:t>Edge Computing Integration</a:t>
            </a:r>
            <a:r>
              <a:rPr lang="en-US" b="0" i="0" dirty="0">
                <a:solidFill>
                  <a:schemeClr val="tx1">
                    <a:lumMod val="95000"/>
                  </a:schemeClr>
                </a:solidFill>
                <a:effectLst/>
                <a:latin typeface="Times New Roman" panose="02020603050405020304" pitchFamily="18" charset="0"/>
                <a:cs typeface="Times New Roman" panose="02020603050405020304" pitchFamily="18" charset="0"/>
              </a:rPr>
              <a:t>: Enhance RTOS frameworks to support real-time processing and decision-making at the network edge, optimizing task scheduling and resource management algorithms.</a:t>
            </a:r>
          </a:p>
          <a:p>
            <a:pPr algn="just">
              <a:buFont typeface="+mj-lt"/>
              <a:buAutoNum type="arabicPeriod"/>
            </a:pPr>
            <a:r>
              <a:rPr lang="en-US" b="1" i="0" dirty="0">
                <a:solidFill>
                  <a:schemeClr val="tx1">
                    <a:lumMod val="95000"/>
                  </a:schemeClr>
                </a:solidFill>
                <a:effectLst/>
                <a:latin typeface="Times New Roman" panose="02020603050405020304" pitchFamily="18" charset="0"/>
                <a:cs typeface="Times New Roman" panose="02020603050405020304" pitchFamily="18" charset="0"/>
              </a:rPr>
              <a:t>Cyber-Physical Systems (CPS)</a:t>
            </a:r>
            <a:r>
              <a:rPr lang="en-US" b="0" i="0" dirty="0">
                <a:solidFill>
                  <a:schemeClr val="tx1">
                    <a:lumMod val="95000"/>
                  </a:schemeClr>
                </a:solidFill>
                <a:effectLst/>
                <a:latin typeface="Times New Roman" panose="02020603050405020304" pitchFamily="18" charset="0"/>
                <a:cs typeface="Times New Roman" panose="02020603050405020304" pitchFamily="18" charset="0"/>
              </a:rPr>
              <a:t>: Evolve RTOS frameworks to better support the development of cyber-physical systems, ensuring seamless interaction between cyber and physical components.</a:t>
            </a:r>
          </a:p>
          <a:p>
            <a:pPr algn="just">
              <a:buFont typeface="+mj-lt"/>
              <a:buAutoNum type="arabicPeriod"/>
            </a:pPr>
            <a:r>
              <a:rPr lang="en-US" b="1" i="0" dirty="0">
                <a:solidFill>
                  <a:schemeClr val="tx1">
                    <a:lumMod val="95000"/>
                  </a:schemeClr>
                </a:solidFill>
                <a:effectLst/>
                <a:latin typeface="Times New Roman" panose="02020603050405020304" pitchFamily="18" charset="0"/>
                <a:cs typeface="Times New Roman" panose="02020603050405020304" pitchFamily="18" charset="0"/>
              </a:rPr>
              <a:t>Machine Learning and AI</a:t>
            </a:r>
            <a:r>
              <a:rPr lang="en-US" b="0" i="0" dirty="0">
                <a:solidFill>
                  <a:schemeClr val="tx1">
                    <a:lumMod val="95000"/>
                  </a:schemeClr>
                </a:solidFill>
                <a:effectLst/>
                <a:latin typeface="Times New Roman" panose="02020603050405020304" pitchFamily="18" charset="0"/>
                <a:cs typeface="Times New Roman" panose="02020603050405020304" pitchFamily="18" charset="0"/>
              </a:rPr>
              <a:t>: Integrate ML/AI techniques into RTOS frameworks for predictive maintenance, anomaly detection, and process optimization, while ensuring efficient execution within real-time constraints.</a:t>
            </a:r>
          </a:p>
          <a:p>
            <a:pPr algn="just">
              <a:buFont typeface="+mj-lt"/>
              <a:buAutoNum type="arabicPeriod"/>
            </a:pPr>
            <a:r>
              <a:rPr lang="en-US" b="1" i="0" dirty="0">
                <a:solidFill>
                  <a:schemeClr val="tx1">
                    <a:lumMod val="95000"/>
                  </a:schemeClr>
                </a:solidFill>
                <a:effectLst/>
                <a:latin typeface="Times New Roman" panose="02020603050405020304" pitchFamily="18" charset="0"/>
                <a:cs typeface="Times New Roman" panose="02020603050405020304" pitchFamily="18" charset="0"/>
              </a:rPr>
              <a:t>Security Enhancement</a:t>
            </a:r>
            <a:r>
              <a:rPr lang="en-US" b="0" i="0" dirty="0">
                <a:solidFill>
                  <a:schemeClr val="tx1">
                    <a:lumMod val="95000"/>
                  </a:schemeClr>
                </a:solidFill>
                <a:effectLst/>
                <a:latin typeface="Times New Roman" panose="02020603050405020304" pitchFamily="18" charset="0"/>
                <a:cs typeface="Times New Roman" panose="02020603050405020304" pitchFamily="18" charset="0"/>
              </a:rPr>
              <a:t>: Incorporate robust security features into RTOS frameworks to protect against cyber threats, including intrusion detection, secure communication protocols, and encryption mechanisms.</a:t>
            </a:r>
          </a:p>
          <a:p>
            <a:pPr algn="just">
              <a:buFont typeface="+mj-lt"/>
              <a:buAutoNum type="arabicPeriod"/>
            </a:pPr>
            <a:r>
              <a:rPr lang="en-US" b="1" i="0" dirty="0">
                <a:solidFill>
                  <a:schemeClr val="tx1">
                    <a:lumMod val="95000"/>
                  </a:schemeClr>
                </a:solidFill>
                <a:effectLst/>
                <a:latin typeface="Times New Roman" panose="02020603050405020304" pitchFamily="18" charset="0"/>
                <a:cs typeface="Times New Roman" panose="02020603050405020304" pitchFamily="18" charset="0"/>
              </a:rPr>
              <a:t>Interoperability with Standards</a:t>
            </a:r>
            <a:r>
              <a:rPr lang="en-US" b="0" i="0" dirty="0">
                <a:solidFill>
                  <a:schemeClr val="tx1">
                    <a:lumMod val="95000"/>
                  </a:schemeClr>
                </a:solidFill>
                <a:effectLst/>
                <a:latin typeface="Times New Roman" panose="02020603050405020304" pitchFamily="18" charset="0"/>
                <a:cs typeface="Times New Roman" panose="02020603050405020304" pitchFamily="18" charset="0"/>
              </a:rPr>
              <a:t>: Ensure RTOS frameworks comply with industry-standard communication protocols (e.g., OPC UA, MQTT) for seamless integration with existing industrial automation systems and devices.</a:t>
            </a:r>
          </a:p>
          <a:p>
            <a:pPr algn="just"/>
            <a:endParaRPr lang="en-IN" dirty="0">
              <a:solidFill>
                <a:schemeClr val="tx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1810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A2474E-7203-FBAE-72B1-941FADC94FB2}"/>
              </a:ext>
            </a:extLst>
          </p:cNvPr>
          <p:cNvPicPr>
            <a:picLocks noChangeAspect="1"/>
          </p:cNvPicPr>
          <p:nvPr/>
        </p:nvPicPr>
        <p:blipFill>
          <a:blip r:embed="rId2"/>
          <a:stretch>
            <a:fillRect/>
          </a:stretch>
        </p:blipFill>
        <p:spPr>
          <a:xfrm>
            <a:off x="275303" y="154858"/>
            <a:ext cx="11641394" cy="6548284"/>
          </a:xfrm>
          <a:prstGeom prst="rect">
            <a:avLst/>
          </a:prstGeom>
        </p:spPr>
      </p:pic>
    </p:spTree>
    <p:extLst>
      <p:ext uri="{BB962C8B-B14F-4D97-AF65-F5344CB8AC3E}">
        <p14:creationId xmlns:p14="http://schemas.microsoft.com/office/powerpoint/2010/main" val="2226317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ECDEB-6521-09BC-AF44-6EFC0868247C}"/>
              </a:ext>
            </a:extLst>
          </p:cNvPr>
          <p:cNvSpPr>
            <a:spLocks noGrp="1"/>
          </p:cNvSpPr>
          <p:nvPr>
            <p:ph type="title"/>
          </p:nvPr>
        </p:nvSpPr>
        <p:spPr>
          <a:xfrm>
            <a:off x="913795" y="609600"/>
            <a:ext cx="2419340" cy="1257300"/>
          </a:xfrm>
        </p:spPr>
        <p:txBody>
          <a:bodyPr/>
          <a:lstStyle/>
          <a:p>
            <a:r>
              <a:rPr lang="en-US" dirty="0"/>
              <a:t>Result</a:t>
            </a:r>
            <a:endParaRPr lang="en-IN" dirty="0"/>
          </a:p>
        </p:txBody>
      </p:sp>
      <p:sp>
        <p:nvSpPr>
          <p:cNvPr id="3" name="Content Placeholder 2">
            <a:extLst>
              <a:ext uri="{FF2B5EF4-FFF2-40B4-BE49-F238E27FC236}">
                <a16:creationId xmlns:a16="http://schemas.microsoft.com/office/drawing/2014/main" id="{2A620F7A-76A7-0622-0760-74CA1426BFF6}"/>
              </a:ext>
            </a:extLst>
          </p:cNvPr>
          <p:cNvSpPr>
            <a:spLocks noGrp="1"/>
          </p:cNvSpPr>
          <p:nvPr>
            <p:ph idx="1"/>
          </p:nvPr>
        </p:nvSpPr>
        <p:spPr>
          <a:xfrm>
            <a:off x="795809" y="1866901"/>
            <a:ext cx="9764037" cy="3894802"/>
          </a:xfrm>
        </p:spPr>
        <p:txBody>
          <a:bodyPr/>
          <a:lstStyle/>
          <a:p>
            <a:pPr marL="0" lvl="0" indent="0" defTabSz="914400" eaLnBrk="0" fontAlgn="base" hangingPunct="0">
              <a:lnSpc>
                <a:spcPct val="100000"/>
              </a:lnSpc>
              <a:spcBef>
                <a:spcPct val="0"/>
              </a:spcBef>
              <a:spcAft>
                <a:spcPct val="0"/>
              </a:spcAft>
              <a:buClrTx/>
              <a:buSzTx/>
              <a:buNone/>
            </a:pPr>
            <a:endParaRPr lang="en-US" altLang="en-US" sz="2000" dirty="0">
              <a:ln>
                <a:noFill/>
              </a:ln>
              <a:solidFill>
                <a:schemeClr val="tx1">
                  <a:lumMod val="95000"/>
                </a:schemeClr>
              </a:solidFill>
              <a:effectLst/>
              <a:latin typeface="Arial" panose="020B0604020202020204" pitchFamily="34" charset="0"/>
            </a:endParaRPr>
          </a:p>
          <a:p>
            <a:pPr marL="0" lvl="0" indent="0" algn="just" defTabSz="914400" eaLnBrk="0" fontAlgn="base" hangingPunct="0">
              <a:lnSpc>
                <a:spcPct val="100000"/>
              </a:lnSpc>
              <a:spcBef>
                <a:spcPct val="0"/>
              </a:spcBef>
              <a:spcAft>
                <a:spcPct val="0"/>
              </a:spcAft>
              <a:buClrTx/>
              <a:buSzTx/>
              <a:buFontTx/>
              <a:buAutoNum type="arabicPeriod"/>
            </a:pPr>
            <a:r>
              <a:rPr lang="en-US" altLang="en-US" sz="2000" dirty="0">
                <a:ln>
                  <a:noFill/>
                </a:ln>
                <a:solidFill>
                  <a:schemeClr val="tx1">
                    <a:lumMod val="95000"/>
                  </a:schemeClr>
                </a:solidFill>
                <a:effectLst/>
                <a:latin typeface="Arial" panose="020B0604020202020204" pitchFamily="34" charset="0"/>
              </a:rPr>
              <a:t>Integrating edge computing for real-time processing and enhanced system responsiveness.</a:t>
            </a:r>
          </a:p>
          <a:p>
            <a:pPr marL="0" lvl="0" indent="0" algn="just" defTabSz="914400" eaLnBrk="0" fontAlgn="base" hangingPunct="0">
              <a:lnSpc>
                <a:spcPct val="100000"/>
              </a:lnSpc>
              <a:spcBef>
                <a:spcPct val="0"/>
              </a:spcBef>
              <a:spcAft>
                <a:spcPct val="0"/>
              </a:spcAft>
              <a:buClrTx/>
              <a:buSzTx/>
              <a:buFontTx/>
              <a:buAutoNum type="arabicPeriod" startAt="2"/>
            </a:pPr>
            <a:r>
              <a:rPr lang="en-US" altLang="en-US" sz="2000" dirty="0">
                <a:ln>
                  <a:noFill/>
                </a:ln>
                <a:solidFill>
                  <a:schemeClr val="tx1">
                    <a:lumMod val="95000"/>
                  </a:schemeClr>
                </a:solidFill>
                <a:effectLst/>
                <a:latin typeface="Arial" panose="020B0604020202020204" pitchFamily="34" charset="0"/>
              </a:rPr>
              <a:t>Evolving to support cyber-physical systems, enabling advanced automation and control.</a:t>
            </a:r>
          </a:p>
          <a:p>
            <a:pPr marL="0" lvl="0" indent="0" algn="just" defTabSz="914400" eaLnBrk="0" fontAlgn="base" hangingPunct="0">
              <a:lnSpc>
                <a:spcPct val="100000"/>
              </a:lnSpc>
              <a:spcBef>
                <a:spcPct val="0"/>
              </a:spcBef>
              <a:spcAft>
                <a:spcPct val="0"/>
              </a:spcAft>
              <a:buClrTx/>
              <a:buSzTx/>
              <a:buFontTx/>
              <a:buAutoNum type="arabicPeriod" startAt="3"/>
            </a:pPr>
            <a:r>
              <a:rPr lang="en-US" altLang="en-US" sz="2000" dirty="0">
                <a:ln>
                  <a:noFill/>
                </a:ln>
                <a:solidFill>
                  <a:schemeClr val="tx1">
                    <a:lumMod val="95000"/>
                  </a:schemeClr>
                </a:solidFill>
                <a:effectLst/>
                <a:latin typeface="Arial" panose="020B0604020202020204" pitchFamily="34" charset="0"/>
              </a:rPr>
              <a:t>Incorporating machine learning and AI for predictive maintenance and process optimization.</a:t>
            </a:r>
          </a:p>
          <a:p>
            <a:pPr marL="0" indent="0" algn="just" defTabSz="914400" eaLnBrk="0" fontAlgn="base" hangingPunct="0">
              <a:lnSpc>
                <a:spcPct val="100000"/>
              </a:lnSpc>
              <a:spcBef>
                <a:spcPct val="0"/>
              </a:spcBef>
              <a:spcAft>
                <a:spcPct val="0"/>
              </a:spcAft>
              <a:buClrTx/>
              <a:buSzTx/>
              <a:buFontTx/>
              <a:buAutoNum type="arabicPeriod" startAt="4"/>
            </a:pPr>
            <a:r>
              <a:rPr lang="en-US" altLang="en-US" sz="2000" dirty="0">
                <a:ln>
                  <a:noFill/>
                </a:ln>
                <a:solidFill>
                  <a:schemeClr val="tx1">
                    <a:lumMod val="95000"/>
                  </a:schemeClr>
                </a:solidFill>
                <a:effectLst/>
                <a:latin typeface="Arial" panose="020B0604020202020204" pitchFamily="34" charset="0"/>
              </a:rPr>
              <a:t>Prioritizing robust security, interoperability, energy efficiency, and real-time analytics for improved system performance and reliability.</a:t>
            </a:r>
          </a:p>
          <a:p>
            <a:pPr marL="0" indent="0" algn="just" defTabSz="914400" eaLnBrk="0" fontAlgn="base" hangingPunct="0">
              <a:lnSpc>
                <a:spcPct val="100000"/>
              </a:lnSpc>
              <a:spcBef>
                <a:spcPct val="0"/>
              </a:spcBef>
              <a:spcAft>
                <a:spcPct val="0"/>
              </a:spcAft>
              <a:buClrTx/>
              <a:buSzTx/>
              <a:buFontTx/>
              <a:buAutoNum type="arabicPeriod" startAt="4"/>
            </a:pPr>
            <a:r>
              <a:rPr lang="en-US" sz="2000" b="0" i="0" dirty="0">
                <a:solidFill>
                  <a:schemeClr val="tx1">
                    <a:lumMod val="95000"/>
                  </a:schemeClr>
                </a:solidFill>
                <a:effectLst/>
                <a:latin typeface="-apple-system"/>
              </a:rPr>
              <a:t> Enhanced precision, safety, and efficiency in industrial automation.</a:t>
            </a:r>
          </a:p>
          <a:p>
            <a:pPr marL="0" lvl="0" indent="0" algn="just" defTabSz="914400" eaLnBrk="0" fontAlgn="base" hangingPunct="0">
              <a:lnSpc>
                <a:spcPct val="100000"/>
              </a:lnSpc>
              <a:spcBef>
                <a:spcPct val="0"/>
              </a:spcBef>
              <a:spcAft>
                <a:spcPct val="0"/>
              </a:spcAft>
              <a:buClrTx/>
              <a:buSzTx/>
              <a:buFontTx/>
              <a:buAutoNum type="arabicPeriod" startAt="4"/>
            </a:pPr>
            <a:endParaRPr lang="en-US" altLang="en-US" sz="2400" dirty="0">
              <a:ln>
                <a:noFill/>
              </a:ln>
              <a:solidFill>
                <a:schemeClr val="tx1">
                  <a:lumMod val="95000"/>
                </a:schemeClr>
              </a:solidFill>
              <a:effectLst/>
              <a:latin typeface="Arial" panose="020B0604020202020204" pitchFamily="34" charset="0"/>
            </a:endParaRPr>
          </a:p>
          <a:p>
            <a:pPr marL="0" lvl="0" indent="0" defTabSz="914400" eaLnBrk="0" fontAlgn="base" hangingPunct="0">
              <a:lnSpc>
                <a:spcPct val="100000"/>
              </a:lnSpc>
              <a:spcBef>
                <a:spcPct val="0"/>
              </a:spcBef>
              <a:spcAft>
                <a:spcPct val="0"/>
              </a:spcAft>
              <a:buClrTx/>
              <a:buSzTx/>
              <a:buNone/>
            </a:pPr>
            <a:endParaRPr lang="en-US" altLang="en-US" sz="2400" dirty="0">
              <a:ln>
                <a:noFill/>
              </a:ln>
              <a:solidFill>
                <a:schemeClr val="tx1">
                  <a:lumMod val="95000"/>
                </a:schemeClr>
              </a:solidFill>
              <a:effectLst/>
              <a:latin typeface="Arial" panose="020B0604020202020204" pitchFamily="34" charset="0"/>
            </a:endParaRPr>
          </a:p>
          <a:p>
            <a:endParaRPr lang="en-IN" dirty="0">
              <a:solidFill>
                <a:schemeClr val="tx1">
                  <a:lumMod val="95000"/>
                </a:schemeClr>
              </a:solidFill>
            </a:endParaRPr>
          </a:p>
        </p:txBody>
      </p:sp>
      <p:sp>
        <p:nvSpPr>
          <p:cNvPr id="5" name="Rectangle 2">
            <a:extLst>
              <a:ext uri="{FF2B5EF4-FFF2-40B4-BE49-F238E27FC236}">
                <a16:creationId xmlns:a16="http://schemas.microsoft.com/office/drawing/2014/main" id="{0BC1C6D8-C0F7-8CC4-64A9-7F07F8A581BC}"/>
              </a:ext>
            </a:extLst>
          </p:cNvPr>
          <p:cNvSpPr>
            <a:spLocks noChangeArrowheads="1"/>
          </p:cNvSpPr>
          <p:nvPr/>
        </p:nvSpPr>
        <p:spPr bwMode="auto">
          <a:xfrm>
            <a:off x="0" y="0"/>
            <a:ext cx="41211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05173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E9FF-685E-2A12-C8B5-DFE653B3AF3F}"/>
              </a:ext>
            </a:extLst>
          </p:cNvPr>
          <p:cNvSpPr>
            <a:spLocks noGrp="1"/>
          </p:cNvSpPr>
          <p:nvPr>
            <p:ph type="title"/>
          </p:nvPr>
        </p:nvSpPr>
        <p:spPr>
          <a:xfrm>
            <a:off x="913795" y="609600"/>
            <a:ext cx="5791805" cy="1257300"/>
          </a:xfrm>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A87EEEFD-5AA2-DFF4-42D9-7E4BFEE6BBF7}"/>
              </a:ext>
            </a:extLst>
          </p:cNvPr>
          <p:cNvSpPr>
            <a:spLocks noGrp="1"/>
          </p:cNvSpPr>
          <p:nvPr>
            <p:ph idx="1"/>
          </p:nvPr>
        </p:nvSpPr>
        <p:spPr>
          <a:xfrm>
            <a:off x="1139937" y="2086282"/>
            <a:ext cx="10353762" cy="3714749"/>
          </a:xfrm>
        </p:spPr>
        <p:txBody>
          <a:bodyPr/>
          <a:lstStyle/>
          <a:p>
            <a:pPr algn="l"/>
            <a:r>
              <a:rPr lang="en-US" b="0" i="0" dirty="0">
                <a:solidFill>
                  <a:schemeClr val="tx1">
                    <a:lumMod val="95000"/>
                  </a:schemeClr>
                </a:solidFill>
                <a:effectLst/>
                <a:latin typeface="-apple-system"/>
              </a:rPr>
              <a:t>Real-Time Operating Systems are indispensable for achieving precision, safety, and productivity in the dynamic landscape of industrial automation. By embracing RTOS principles, we pave the way for Industry 5.0’s collaborative future between humans and robots.</a:t>
            </a:r>
          </a:p>
          <a:p>
            <a:pPr algn="l"/>
            <a:r>
              <a:rPr lang="en-US" b="0" i="0" dirty="0">
                <a:solidFill>
                  <a:schemeClr val="tx1">
                    <a:lumMod val="95000"/>
                  </a:schemeClr>
                </a:solidFill>
                <a:effectLst/>
                <a:latin typeface="-apple-system"/>
              </a:rPr>
              <a:t>Feel free to explore further or ask for specific details!</a:t>
            </a:r>
          </a:p>
          <a:p>
            <a:endParaRPr lang="en-IN" dirty="0">
              <a:solidFill>
                <a:schemeClr val="tx1">
                  <a:lumMod val="95000"/>
                </a:schemeClr>
              </a:solidFill>
            </a:endParaRPr>
          </a:p>
        </p:txBody>
      </p:sp>
    </p:spTree>
    <p:extLst>
      <p:ext uri="{BB962C8B-B14F-4D97-AF65-F5344CB8AC3E}">
        <p14:creationId xmlns:p14="http://schemas.microsoft.com/office/powerpoint/2010/main" val="3794293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A6134C-7C91-5493-3E89-AE74961C153E}"/>
              </a:ext>
            </a:extLst>
          </p:cNvPr>
          <p:cNvPicPr>
            <a:picLocks noChangeAspect="1"/>
          </p:cNvPicPr>
          <p:nvPr/>
        </p:nvPicPr>
        <p:blipFill>
          <a:blip r:embed="rId2"/>
          <a:stretch>
            <a:fillRect/>
          </a:stretch>
        </p:blipFill>
        <p:spPr>
          <a:xfrm>
            <a:off x="1445342" y="334198"/>
            <a:ext cx="9193161" cy="6117631"/>
          </a:xfrm>
          <a:prstGeom prst="rect">
            <a:avLst/>
          </a:prstGeom>
        </p:spPr>
      </p:pic>
    </p:spTree>
    <p:extLst>
      <p:ext uri="{BB962C8B-B14F-4D97-AF65-F5344CB8AC3E}">
        <p14:creationId xmlns:p14="http://schemas.microsoft.com/office/powerpoint/2010/main" val="2232472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a:t>ABSTRACT</a:t>
            </a:r>
          </a:p>
        </p:txBody>
      </p:sp>
      <p:sp>
        <p:nvSpPr>
          <p:cNvPr id="4" name="Content Placeholder 3">
            <a:extLst>
              <a:ext uri="{FF2B5EF4-FFF2-40B4-BE49-F238E27FC236}">
                <a16:creationId xmlns:a16="http://schemas.microsoft.com/office/drawing/2014/main" id="{4B022E79-A0AC-1020-FF0E-B3E73C2AF016}"/>
              </a:ext>
            </a:extLst>
          </p:cNvPr>
          <p:cNvSpPr>
            <a:spLocks noGrp="1"/>
          </p:cNvSpPr>
          <p:nvPr>
            <p:ph idx="1"/>
          </p:nvPr>
        </p:nvSpPr>
        <p:spPr/>
        <p:txBody>
          <a:bodyPr>
            <a:normAutofit/>
          </a:bodyPr>
          <a:lstStyle/>
          <a:p>
            <a:pPr algn="just"/>
            <a:r>
              <a:rPr lang="en-US" sz="2000" b="0" i="0" dirty="0">
                <a:solidFill>
                  <a:schemeClr val="tx1"/>
                </a:solidFill>
                <a:effectLst/>
                <a:latin typeface="Times New Roman" panose="02020603050405020304" pitchFamily="18" charset="0"/>
                <a:cs typeface="Times New Roman" panose="02020603050405020304" pitchFamily="18" charset="0"/>
              </a:rPr>
              <a:t>Real-Time Operating Systems (RTOS) play a pivotal role in industrial automation, ensuring precise timing, responsiveness, and safety. This presentation explores the challenges, design principles, and practical applications of RTOS in the context of industrial automation.</a:t>
            </a:r>
          </a:p>
          <a:p>
            <a:pPr algn="just"/>
            <a:r>
              <a:rPr lang="en-US" sz="2000" b="0" i="0" dirty="0">
                <a:solidFill>
                  <a:schemeClr val="tx1"/>
                </a:solidFill>
                <a:effectLst/>
                <a:latin typeface="Times New Roman" panose="02020603050405020304" pitchFamily="18" charset="0"/>
                <a:cs typeface="Times New Roman" panose="02020603050405020304" pitchFamily="18" charset="0"/>
              </a:rPr>
              <a:t>Leveraging priority-based scheduling algorithms and optimized interrupt handling, the framework ensures timely execution of critical tasks, essential for seamless integration with industrial control systems. </a:t>
            </a:r>
          </a:p>
          <a:p>
            <a:pPr algn="just"/>
            <a:r>
              <a:rPr lang="en-US" sz="2000" b="0" i="0" dirty="0">
                <a:solidFill>
                  <a:schemeClr val="tx1"/>
                </a:solidFill>
                <a:effectLst/>
                <a:latin typeface="Times New Roman" panose="02020603050405020304" pitchFamily="18" charset="0"/>
                <a:cs typeface="Times New Roman" panose="02020603050405020304" pitchFamily="18" charset="0"/>
              </a:rPr>
              <a:t>Designed to meet the stringent requirements of real-time control systems, this framework prioritizes deterministic task scheduling, efficient resource management, and fault tolerance mechanisms.</a:t>
            </a:r>
            <a:endParaRPr lang="en-US" sz="200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144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C5892-5702-0F3A-ECA6-C9D381BFD34D}"/>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1BD5C21B-0BED-B309-951A-33AF4619C48B}"/>
              </a:ext>
            </a:extLst>
          </p:cNvPr>
          <p:cNvSpPr>
            <a:spLocks noGrp="1"/>
          </p:cNvSpPr>
          <p:nvPr>
            <p:ph idx="1"/>
          </p:nvPr>
        </p:nvSpPr>
        <p:spPr/>
        <p:txBody>
          <a:bodyPr/>
          <a:lstStyle/>
          <a:p>
            <a:pPr algn="just"/>
            <a:r>
              <a:rPr lang="en-US" b="0" i="0" dirty="0">
                <a:solidFill>
                  <a:schemeClr val="tx1"/>
                </a:solidFill>
                <a:effectLst/>
                <a:latin typeface="Söhne"/>
              </a:rPr>
              <a:t>In today's industrial landscape, the need for precise control and rapid response in automation processes is paramount. Real-Time Operating Systems (RTOS) play a crucial role in meeting these demands by facilitating deterministic task execution and low-latency communication, essential for industrial automation.</a:t>
            </a:r>
          </a:p>
          <a:p>
            <a:pPr algn="just"/>
            <a:r>
              <a:rPr lang="en-US" b="0" i="0" dirty="0">
                <a:solidFill>
                  <a:schemeClr val="tx1"/>
                </a:solidFill>
                <a:effectLst/>
                <a:latin typeface="Söhne"/>
              </a:rPr>
              <a:t> However, developing RTOS frameworks for industrial environments requires addressing diverse challenges such as managing concurrent tasks and ensuring fault tolerance and safety compliance.</a:t>
            </a:r>
            <a:endParaRPr lang="en-IN" dirty="0">
              <a:solidFill>
                <a:schemeClr val="tx1"/>
              </a:solidFill>
            </a:endParaRPr>
          </a:p>
        </p:txBody>
      </p:sp>
    </p:spTree>
    <p:extLst>
      <p:ext uri="{BB962C8B-B14F-4D97-AF65-F5344CB8AC3E}">
        <p14:creationId xmlns:p14="http://schemas.microsoft.com/office/powerpoint/2010/main" val="32575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E188231-0E14-9F22-58D8-D0BDC79E9E6D}"/>
              </a:ext>
            </a:extLst>
          </p:cNvPr>
          <p:cNvSpPr txBox="1"/>
          <p:nvPr/>
        </p:nvSpPr>
        <p:spPr>
          <a:xfrm>
            <a:off x="530941" y="231489"/>
            <a:ext cx="6105833" cy="3477875"/>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effectLst/>
                <a:latin typeface="Söhne"/>
              </a:rPr>
              <a:t>Industrial automation environments demand robust frameworks capable of orchestrating complex operations with precision and reliability. </a:t>
            </a:r>
          </a:p>
          <a:p>
            <a:pPr marL="285750" indent="-285750" algn="just">
              <a:buFont typeface="Arial" panose="020B0604020202020204" pitchFamily="34" charset="0"/>
              <a:buChar char="•"/>
            </a:pPr>
            <a:r>
              <a:rPr lang="en-US" sz="2000" b="0" i="0" dirty="0">
                <a:effectLst/>
                <a:latin typeface="Söhne"/>
              </a:rPr>
              <a:t>The development of an RTOS framework tailored to these specific needs holds the promise of transforming how industries approach real-time control and monitoring. </a:t>
            </a:r>
          </a:p>
          <a:p>
            <a:pPr marL="285750" indent="-285750" algn="just">
              <a:buFont typeface="Arial" panose="020B0604020202020204" pitchFamily="34" charset="0"/>
              <a:buChar char="•"/>
            </a:pPr>
            <a:r>
              <a:rPr lang="en-US" sz="2000" b="0" i="0" dirty="0">
                <a:effectLst/>
                <a:latin typeface="Söhne"/>
              </a:rPr>
              <a:t>By tackling the distinct challenges of industrial automation, such a framework has the potential to enhance efficiency, safety, and scalability across various manufacturing and process industries.</a:t>
            </a:r>
            <a:endParaRPr lang="en-IN" sz="2000" dirty="0"/>
          </a:p>
        </p:txBody>
      </p:sp>
      <p:pic>
        <p:nvPicPr>
          <p:cNvPr id="1026" name="Picture 2" descr="Real Time Operating System (RTOS), Examples, Applications, Functions">
            <a:extLst>
              <a:ext uri="{FF2B5EF4-FFF2-40B4-BE49-F238E27FC236}">
                <a16:creationId xmlns:a16="http://schemas.microsoft.com/office/drawing/2014/main" id="{48185BED-602B-B076-B771-C80B7B51C7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5301" y="809787"/>
            <a:ext cx="4928880" cy="52012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al-Time OS Basics: Picking The Right RTOS When You Need One - TrendRadars">
            <a:extLst>
              <a:ext uri="{FF2B5EF4-FFF2-40B4-BE49-F238E27FC236}">
                <a16:creationId xmlns:a16="http://schemas.microsoft.com/office/drawing/2014/main" id="{C5ECE031-4335-47EA-27E0-69B6DF1DB1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101" y="3709364"/>
            <a:ext cx="5444613" cy="209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833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9C7B4-F99C-B197-760C-7B4E5E4B2A67}"/>
              </a:ext>
            </a:extLst>
          </p:cNvPr>
          <p:cNvSpPr>
            <a:spLocks noGrp="1"/>
          </p:cNvSpPr>
          <p:nvPr>
            <p:ph type="title"/>
          </p:nvPr>
        </p:nvSpPr>
        <p:spPr>
          <a:xfrm>
            <a:off x="2358513" y="0"/>
            <a:ext cx="7474973" cy="1021461"/>
          </a:xfrm>
        </p:spPr>
        <p:txBody>
          <a:bodyPr>
            <a:normAutofit fontScale="90000"/>
          </a:bodyPr>
          <a:lstStyle/>
          <a:p>
            <a:r>
              <a:rPr lang="en-US" b="1" i="0" dirty="0">
                <a:solidFill>
                  <a:schemeClr val="tx1"/>
                </a:solidFill>
                <a:effectLst/>
                <a:latin typeface="-apple-system"/>
              </a:rPr>
              <a:t>Industrial Automation Challenges</a:t>
            </a:r>
            <a:br>
              <a:rPr lang="en-US" b="1" i="0" dirty="0">
                <a:solidFill>
                  <a:schemeClr val="tx1"/>
                </a:solidFill>
                <a:effectLst/>
                <a:latin typeface="-apple-system"/>
              </a:rPr>
            </a:br>
            <a:endParaRPr lang="en-IN" dirty="0">
              <a:solidFill>
                <a:schemeClr val="tx1"/>
              </a:solidFill>
            </a:endParaRPr>
          </a:p>
        </p:txBody>
      </p:sp>
      <p:sp>
        <p:nvSpPr>
          <p:cNvPr id="3" name="Text Placeholder 2">
            <a:extLst>
              <a:ext uri="{FF2B5EF4-FFF2-40B4-BE49-F238E27FC236}">
                <a16:creationId xmlns:a16="http://schemas.microsoft.com/office/drawing/2014/main" id="{AFE7590C-9B89-77C6-BEAA-EF378154CE7D}"/>
              </a:ext>
            </a:extLst>
          </p:cNvPr>
          <p:cNvSpPr>
            <a:spLocks noGrp="1"/>
          </p:cNvSpPr>
          <p:nvPr>
            <p:ph type="body" idx="1"/>
          </p:nvPr>
        </p:nvSpPr>
        <p:spPr>
          <a:xfrm>
            <a:off x="1541207" y="775656"/>
            <a:ext cx="9834715" cy="2734462"/>
          </a:xfrm>
        </p:spPr>
        <p:txBody>
          <a:bodyPr>
            <a:noAutofit/>
          </a:bodyPr>
          <a:lstStyle/>
          <a:p>
            <a:pPr marL="457200" indent="-457200" algn="l">
              <a:buFont typeface="+mj-lt"/>
              <a:buAutoNum type="arabicPeriod"/>
            </a:pPr>
            <a:r>
              <a:rPr lang="en-US" b="1" i="0" dirty="0">
                <a:solidFill>
                  <a:schemeClr val="tx1"/>
                </a:solidFill>
                <a:effectLst/>
                <a:latin typeface="-apple-system"/>
              </a:rPr>
              <a:t>Precision Struggle</a:t>
            </a:r>
            <a:r>
              <a:rPr lang="en-US" b="0" i="0" dirty="0">
                <a:solidFill>
                  <a:schemeClr val="tx1"/>
                </a:solidFill>
                <a:effectLst/>
                <a:latin typeface="-apple-system"/>
              </a:rPr>
              <a:t>: The demand for precise synchronization in high-speed robotic movements is key. Even slight deviations can lead to misalignments, defective products, and decreased throughput.</a:t>
            </a:r>
          </a:p>
          <a:p>
            <a:pPr marL="457200" indent="-457200" algn="l">
              <a:buFont typeface="+mj-lt"/>
              <a:buAutoNum type="arabicPeriod"/>
            </a:pPr>
            <a:r>
              <a:rPr lang="en-US" b="1" i="0" dirty="0">
                <a:solidFill>
                  <a:schemeClr val="tx1"/>
                </a:solidFill>
                <a:effectLst/>
                <a:latin typeface="-apple-system"/>
              </a:rPr>
              <a:t>Safety-Criticality</a:t>
            </a:r>
            <a:r>
              <a:rPr lang="en-US" b="0" i="0" dirty="0">
                <a:solidFill>
                  <a:schemeClr val="tx1"/>
                </a:solidFill>
                <a:effectLst/>
                <a:latin typeface="-apple-system"/>
              </a:rPr>
              <a:t>: Safety standards (such as ISO 26262) require efficient and consistent development across the entire lifecycle.</a:t>
            </a:r>
          </a:p>
          <a:p>
            <a:pPr marL="457200" indent="-457200" algn="l">
              <a:buFont typeface="+mj-lt"/>
              <a:buAutoNum type="arabicPeriod"/>
            </a:pPr>
            <a:r>
              <a:rPr lang="en-US" b="1" i="0" dirty="0">
                <a:solidFill>
                  <a:schemeClr val="tx1"/>
                </a:solidFill>
                <a:effectLst/>
                <a:latin typeface="-apple-system"/>
              </a:rPr>
              <a:t>Jitter and Timing Variations</a:t>
            </a:r>
            <a:r>
              <a:rPr lang="en-US" b="0" i="0" dirty="0">
                <a:solidFill>
                  <a:schemeClr val="tx1"/>
                </a:solidFill>
                <a:effectLst/>
                <a:latin typeface="-apple-system"/>
              </a:rPr>
              <a:t>: Unpredictable timing variations (jitter) threaten accuracy, especially in scenarios where milliseconds matter.</a:t>
            </a:r>
            <a:br>
              <a:rPr lang="en-US" b="0" i="0" dirty="0">
                <a:solidFill>
                  <a:schemeClr val="tx1"/>
                </a:solidFill>
                <a:effectLst/>
                <a:latin typeface="-apple-system"/>
              </a:rPr>
            </a:br>
            <a:endParaRPr lang="en-IN" dirty="0"/>
          </a:p>
        </p:txBody>
      </p:sp>
      <p:pic>
        <p:nvPicPr>
          <p:cNvPr id="2050" name="Picture 2" descr="what is RTOS and how does it work?">
            <a:extLst>
              <a:ext uri="{FF2B5EF4-FFF2-40B4-BE49-F238E27FC236}">
                <a16:creationId xmlns:a16="http://schemas.microsoft.com/office/drawing/2014/main" id="{F0D69A59-C033-F809-FEE9-9F0BB0478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295" y="3542070"/>
            <a:ext cx="6131642" cy="3315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578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EA2D6-4DD3-E113-2361-F67CA2EECBFB}"/>
              </a:ext>
            </a:extLst>
          </p:cNvPr>
          <p:cNvSpPr>
            <a:spLocks noGrp="1"/>
          </p:cNvSpPr>
          <p:nvPr>
            <p:ph type="title"/>
          </p:nvPr>
        </p:nvSpPr>
        <p:spPr>
          <a:xfrm>
            <a:off x="250825" y="327368"/>
            <a:ext cx="3549985" cy="980322"/>
          </a:xfrm>
        </p:spPr>
        <p:txBody>
          <a:bodyPr>
            <a:normAutofit/>
          </a:bodyPr>
          <a:lstStyle/>
          <a:p>
            <a:r>
              <a:rPr kumimoji="0" lang="en-US" altLang="en-US" sz="4000" b="0" i="0" u="none" strike="noStrike" cap="none" normalizeH="0" baseline="0" dirty="0">
                <a:ln>
                  <a:noFill/>
                </a:ln>
                <a:solidFill>
                  <a:schemeClr val="accent1">
                    <a:lumMod val="60000"/>
                    <a:lumOff val="40000"/>
                  </a:schemeClr>
                </a:solidFill>
                <a:effectLst/>
                <a:latin typeface="Arial" panose="020B0604020202020204" pitchFamily="34" charset="0"/>
              </a:rPr>
              <a:t>Objectives</a:t>
            </a:r>
            <a:endParaRPr lang="en-IN" sz="4000" dirty="0">
              <a:solidFill>
                <a:schemeClr val="accent1">
                  <a:lumMod val="60000"/>
                  <a:lumOff val="40000"/>
                </a:schemeClr>
              </a:solidFill>
            </a:endParaRPr>
          </a:p>
        </p:txBody>
      </p:sp>
      <p:sp>
        <p:nvSpPr>
          <p:cNvPr id="3" name="Content Placeholder 2">
            <a:extLst>
              <a:ext uri="{FF2B5EF4-FFF2-40B4-BE49-F238E27FC236}">
                <a16:creationId xmlns:a16="http://schemas.microsoft.com/office/drawing/2014/main" id="{274C7F51-033D-862C-1837-09B422E61CF3}"/>
              </a:ext>
            </a:extLst>
          </p:cNvPr>
          <p:cNvSpPr>
            <a:spLocks noGrp="1"/>
          </p:cNvSpPr>
          <p:nvPr>
            <p:ph idx="1"/>
          </p:nvPr>
        </p:nvSpPr>
        <p:spPr>
          <a:xfrm>
            <a:off x="250825" y="1571626"/>
            <a:ext cx="9945227" cy="3600142"/>
          </a:xfrm>
        </p:spPr>
        <p:txBody>
          <a:bodyPr>
            <a:normAutofit/>
          </a:bodyPr>
          <a:lstStyle/>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000" b="0" i="0" u="none" strike="noStrike" cap="none" normalizeH="0" baseline="0" dirty="0">
                <a:ln>
                  <a:noFill/>
                </a:ln>
                <a:solidFill>
                  <a:schemeClr val="tx1"/>
                </a:solidFill>
                <a:effectLst/>
                <a:latin typeface="Arial" panose="020B0604020202020204" pitchFamily="34" charset="0"/>
              </a:rPr>
              <a:t>Ensure deterministic task execution for timely responses in industrial automation processes.</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0" i="0" u="none" strike="noStrike" cap="none" normalizeH="0" baseline="0" dirty="0">
                <a:ln>
                  <a:noFill/>
                </a:ln>
                <a:solidFill>
                  <a:schemeClr val="tx1"/>
                </a:solidFill>
                <a:effectLst/>
                <a:latin typeface="Arial" panose="020B0604020202020204" pitchFamily="34" charset="0"/>
              </a:rPr>
              <a:t>Develop low-latency communication mechanisms for rapid data exchange.</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0" i="0" u="none" strike="noStrike" cap="none" normalizeH="0" baseline="0" dirty="0">
                <a:ln>
                  <a:noFill/>
                </a:ln>
                <a:solidFill>
                  <a:schemeClr val="tx1"/>
                </a:solidFill>
                <a:effectLst/>
                <a:latin typeface="Arial" panose="020B0604020202020204" pitchFamily="34" charset="0"/>
              </a:rPr>
              <a:t>Implement robust fault tolerance mechanisms to enhance system reliability.</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0" i="0" u="none" strike="noStrike" cap="none" normalizeH="0" baseline="0" dirty="0">
                <a:ln>
                  <a:noFill/>
                </a:ln>
                <a:solidFill>
                  <a:schemeClr val="tx1"/>
                </a:solidFill>
                <a:effectLst/>
                <a:latin typeface="Arial" panose="020B0604020202020204" pitchFamily="34" charset="0"/>
              </a:rPr>
              <a:t>Optimize resource management for efficient CPU, memory, and system resource utilization.</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2000" b="0" i="0" u="none" strike="noStrike" cap="none" normalizeH="0" baseline="0" dirty="0">
                <a:ln>
                  <a:noFill/>
                </a:ln>
                <a:solidFill>
                  <a:schemeClr val="tx1"/>
                </a:solidFill>
                <a:effectLst/>
                <a:latin typeface="Arial" panose="020B0604020202020204" pitchFamily="34" charset="0"/>
              </a:rPr>
              <a:t>Support integration with industry-standard communication protocols.</a:t>
            </a:r>
          </a:p>
          <a:p>
            <a:pPr marL="0" marR="0" lvl="0" indent="0" algn="just" defTabSz="914400" rtl="0" eaLnBrk="0" fontAlgn="base" latinLnBrk="0" hangingPunct="0">
              <a:lnSpc>
                <a:spcPct val="100000"/>
              </a:lnSpc>
              <a:spcBef>
                <a:spcPct val="0"/>
              </a:spcBef>
              <a:spcAft>
                <a:spcPct val="0"/>
              </a:spcAft>
              <a:buClrTx/>
              <a:buSzTx/>
              <a:buFontTx/>
              <a:buAutoNum type="arabicPeriod" startAt="6"/>
              <a:tabLst/>
            </a:pPr>
            <a:r>
              <a:rPr kumimoji="0" lang="en-US" altLang="en-US" sz="2000" b="0" i="0" u="none" strike="noStrike" cap="none" normalizeH="0" baseline="0" dirty="0">
                <a:ln>
                  <a:noFill/>
                </a:ln>
                <a:solidFill>
                  <a:schemeClr val="tx1"/>
                </a:solidFill>
                <a:effectLst/>
                <a:latin typeface="Arial" panose="020B0604020202020204" pitchFamily="34" charset="0"/>
              </a:rPr>
              <a:t>Incorporate safety-critical features compliant with industry standards.</a:t>
            </a:r>
          </a:p>
          <a:p>
            <a:pPr marL="0" marR="0" lvl="0" indent="0" algn="just" defTabSz="914400" rtl="0" eaLnBrk="0" fontAlgn="base" latinLnBrk="0" hangingPunct="0">
              <a:lnSpc>
                <a:spcPct val="100000"/>
              </a:lnSpc>
              <a:spcBef>
                <a:spcPct val="0"/>
              </a:spcBef>
              <a:spcAft>
                <a:spcPct val="0"/>
              </a:spcAft>
              <a:buClrTx/>
              <a:buSzTx/>
              <a:buFontTx/>
              <a:buAutoNum type="arabicPeriod" startAt="7"/>
              <a:tabLst/>
            </a:pPr>
            <a:r>
              <a:rPr kumimoji="0" lang="en-US" altLang="en-US" sz="2000" b="0" i="0" u="none" strike="noStrike" cap="none" normalizeH="0" baseline="0" dirty="0">
                <a:ln>
                  <a:noFill/>
                </a:ln>
                <a:solidFill>
                  <a:schemeClr val="tx1"/>
                </a:solidFill>
                <a:effectLst/>
                <a:latin typeface="Arial" panose="020B0604020202020204" pitchFamily="34" charset="0"/>
              </a:rPr>
              <a:t>Design the framework to be scalable and adaptable to various system sizes and complexities.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algn="just"/>
            <a:endParaRPr lang="en-IN" sz="2000" dirty="0"/>
          </a:p>
        </p:txBody>
      </p:sp>
      <p:sp>
        <p:nvSpPr>
          <p:cNvPr id="7" name="Rectangle 4">
            <a:extLst>
              <a:ext uri="{FF2B5EF4-FFF2-40B4-BE49-F238E27FC236}">
                <a16:creationId xmlns:a16="http://schemas.microsoft.com/office/drawing/2014/main" id="{27BC44E3-A8D1-A592-3A9E-2593DD5082F7}"/>
              </a:ext>
            </a:extLst>
          </p:cNvPr>
          <p:cNvSpPr>
            <a:spLocks noChangeArrowheads="1"/>
          </p:cNvSpPr>
          <p:nvPr/>
        </p:nvSpPr>
        <p:spPr bwMode="auto">
          <a:xfrm>
            <a:off x="0" y="0"/>
            <a:ext cx="5016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379092A5-4728-0D99-5BF6-182671C9B46E}"/>
              </a:ext>
            </a:extLst>
          </p:cNvPr>
          <p:cNvSpPr>
            <a:spLocks noChangeArrowheads="1"/>
          </p:cNvSpPr>
          <p:nvPr/>
        </p:nvSpPr>
        <p:spPr bwMode="auto">
          <a:xfrm>
            <a:off x="152400" y="152400"/>
            <a:ext cx="5016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31180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8894B-B08C-60ED-16D5-5D22D1704C8C}"/>
              </a:ext>
            </a:extLst>
          </p:cNvPr>
          <p:cNvSpPr>
            <a:spLocks noGrp="1"/>
          </p:cNvSpPr>
          <p:nvPr>
            <p:ph type="title"/>
          </p:nvPr>
        </p:nvSpPr>
        <p:spPr>
          <a:xfrm>
            <a:off x="913795" y="609600"/>
            <a:ext cx="4444786" cy="1257300"/>
          </a:xfrm>
        </p:spPr>
        <p:txBody>
          <a:bodyPr/>
          <a:lstStyle/>
          <a:p>
            <a:r>
              <a:rPr lang="en-IN" dirty="0"/>
              <a:t>Design Principles</a:t>
            </a:r>
          </a:p>
        </p:txBody>
      </p:sp>
      <p:pic>
        <p:nvPicPr>
          <p:cNvPr id="4098" name="Picture 2" descr="Real-time operating system (RTOS): Components, Types, Examples">
            <a:extLst>
              <a:ext uri="{FF2B5EF4-FFF2-40B4-BE49-F238E27FC236}">
                <a16:creationId xmlns:a16="http://schemas.microsoft.com/office/drawing/2014/main" id="{0C6FBA1A-D2D4-4E22-7230-58EA4E9113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92594" y="2076450"/>
            <a:ext cx="6676103" cy="417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485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423EE-C51D-5AFF-63B7-691FB52DD813}"/>
              </a:ext>
            </a:extLst>
          </p:cNvPr>
          <p:cNvSpPr>
            <a:spLocks noGrp="1"/>
          </p:cNvSpPr>
          <p:nvPr>
            <p:ph type="title"/>
          </p:nvPr>
        </p:nvSpPr>
        <p:spPr>
          <a:xfrm>
            <a:off x="491008" y="1179872"/>
            <a:ext cx="4887237" cy="962332"/>
          </a:xfrm>
        </p:spPr>
        <p:txBody>
          <a:bodyPr>
            <a:normAutofit fontScale="90000"/>
          </a:bodyPr>
          <a:lstStyle/>
          <a:p>
            <a:r>
              <a:rPr lang="en-IN" b="1" i="0" dirty="0">
                <a:solidFill>
                  <a:schemeClr val="accent1">
                    <a:lumMod val="60000"/>
                    <a:lumOff val="40000"/>
                  </a:schemeClr>
                </a:solidFill>
                <a:effectLst/>
                <a:latin typeface="-apple-system"/>
              </a:rPr>
              <a:t>RTOS Architecture</a:t>
            </a:r>
            <a:br>
              <a:rPr lang="en-IN" b="1" i="0" dirty="0">
                <a:solidFill>
                  <a:schemeClr val="accent1">
                    <a:lumMod val="60000"/>
                    <a:lumOff val="40000"/>
                  </a:schemeClr>
                </a:solidFill>
                <a:effectLst/>
                <a:latin typeface="-apple-system"/>
              </a:rPr>
            </a:br>
            <a:endParaRPr lang="en-IN" dirty="0">
              <a:solidFill>
                <a:schemeClr val="accent1">
                  <a:lumMod val="60000"/>
                  <a:lumOff val="40000"/>
                </a:schemeClr>
              </a:solidFill>
            </a:endParaRPr>
          </a:p>
        </p:txBody>
      </p:sp>
      <p:sp>
        <p:nvSpPr>
          <p:cNvPr id="3" name="Content Placeholder 2">
            <a:extLst>
              <a:ext uri="{FF2B5EF4-FFF2-40B4-BE49-F238E27FC236}">
                <a16:creationId xmlns:a16="http://schemas.microsoft.com/office/drawing/2014/main" id="{0C4F7D53-C41A-52A2-3D29-2AD8AE0660DC}"/>
              </a:ext>
            </a:extLst>
          </p:cNvPr>
          <p:cNvSpPr>
            <a:spLocks noGrp="1"/>
          </p:cNvSpPr>
          <p:nvPr>
            <p:ph idx="1"/>
          </p:nvPr>
        </p:nvSpPr>
        <p:spPr>
          <a:xfrm>
            <a:off x="333692" y="2142204"/>
            <a:ext cx="7069999" cy="2387395"/>
          </a:xfrm>
        </p:spPr>
        <p:txBody>
          <a:bodyPr>
            <a:normAutofit fontScale="92500" lnSpcReduction="10000"/>
          </a:bodyPr>
          <a:lstStyle/>
          <a:p>
            <a:pPr algn="just">
              <a:buFont typeface="Arial" panose="020B0604020202020204" pitchFamily="34" charset="0"/>
              <a:buChar char="•"/>
            </a:pPr>
            <a:r>
              <a:rPr lang="en-IN" b="1" i="0" dirty="0">
                <a:solidFill>
                  <a:schemeClr val="tx1">
                    <a:lumMod val="95000"/>
                  </a:schemeClr>
                </a:solidFill>
                <a:effectLst/>
                <a:latin typeface="-apple-system"/>
              </a:rPr>
              <a:t>Kernel</a:t>
            </a:r>
            <a:r>
              <a:rPr lang="en-IN" b="0" i="0" dirty="0">
                <a:solidFill>
                  <a:schemeClr val="tx1">
                    <a:lumMod val="95000"/>
                  </a:schemeClr>
                </a:solidFill>
                <a:effectLst/>
                <a:latin typeface="-apple-system"/>
              </a:rPr>
              <a:t>: Core component managing task scheduling, memory, and communication.</a:t>
            </a:r>
          </a:p>
          <a:p>
            <a:pPr algn="just">
              <a:buFont typeface="Arial" panose="020B0604020202020204" pitchFamily="34" charset="0"/>
              <a:buChar char="•"/>
            </a:pPr>
            <a:r>
              <a:rPr lang="en-IN" b="1" i="0" dirty="0">
                <a:solidFill>
                  <a:schemeClr val="tx1">
                    <a:lumMod val="95000"/>
                  </a:schemeClr>
                </a:solidFill>
                <a:effectLst/>
                <a:latin typeface="-apple-system"/>
              </a:rPr>
              <a:t>Task Scheduling Algorithms</a:t>
            </a:r>
            <a:r>
              <a:rPr lang="en-IN" b="0" i="0" dirty="0">
                <a:solidFill>
                  <a:schemeClr val="tx1">
                    <a:lumMod val="95000"/>
                  </a:schemeClr>
                </a:solidFill>
                <a:effectLst/>
                <a:latin typeface="-apple-system"/>
              </a:rPr>
              <a:t>: RMS, EDF, and DMS for precise execution.</a:t>
            </a:r>
          </a:p>
          <a:p>
            <a:pPr algn="just">
              <a:buFont typeface="Arial" panose="020B0604020202020204" pitchFamily="34" charset="0"/>
              <a:buChar char="•"/>
            </a:pPr>
            <a:r>
              <a:rPr lang="en-IN" b="1" i="0" dirty="0">
                <a:solidFill>
                  <a:schemeClr val="tx1">
                    <a:lumMod val="95000"/>
                  </a:schemeClr>
                </a:solidFill>
                <a:effectLst/>
                <a:latin typeface="-apple-system"/>
              </a:rPr>
              <a:t>Jitter Mitigation</a:t>
            </a:r>
            <a:r>
              <a:rPr lang="en-IN" b="0" i="0" dirty="0">
                <a:solidFill>
                  <a:schemeClr val="tx1">
                    <a:lumMod val="95000"/>
                  </a:schemeClr>
                </a:solidFill>
                <a:effectLst/>
                <a:latin typeface="-apple-system"/>
              </a:rPr>
              <a:t>: Strategies to minimize unpredictable timing variations.</a:t>
            </a:r>
          </a:p>
          <a:p>
            <a:endParaRPr lang="en-IN" dirty="0">
              <a:solidFill>
                <a:schemeClr val="tx1">
                  <a:lumMod val="95000"/>
                </a:schemeClr>
              </a:solidFill>
            </a:endParaRPr>
          </a:p>
        </p:txBody>
      </p:sp>
      <p:pic>
        <p:nvPicPr>
          <p:cNvPr id="5" name="Picture 4">
            <a:extLst>
              <a:ext uri="{FF2B5EF4-FFF2-40B4-BE49-F238E27FC236}">
                <a16:creationId xmlns:a16="http://schemas.microsoft.com/office/drawing/2014/main" id="{F95193FF-471D-78C1-8455-43B7787DA473}"/>
              </a:ext>
            </a:extLst>
          </p:cNvPr>
          <p:cNvPicPr>
            <a:picLocks noChangeAspect="1"/>
          </p:cNvPicPr>
          <p:nvPr/>
        </p:nvPicPr>
        <p:blipFill>
          <a:blip r:embed="rId2"/>
          <a:stretch>
            <a:fillRect/>
          </a:stretch>
        </p:blipFill>
        <p:spPr>
          <a:xfrm>
            <a:off x="7561007" y="323237"/>
            <a:ext cx="4788309" cy="4715796"/>
          </a:xfrm>
          <a:prstGeom prst="rect">
            <a:avLst/>
          </a:prstGeom>
        </p:spPr>
      </p:pic>
    </p:spTree>
    <p:extLst>
      <p:ext uri="{BB962C8B-B14F-4D97-AF65-F5344CB8AC3E}">
        <p14:creationId xmlns:p14="http://schemas.microsoft.com/office/powerpoint/2010/main" val="950099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147A-6555-2C57-16C3-953744675A14}"/>
              </a:ext>
            </a:extLst>
          </p:cNvPr>
          <p:cNvSpPr>
            <a:spLocks noGrp="1"/>
          </p:cNvSpPr>
          <p:nvPr>
            <p:ph type="title"/>
          </p:nvPr>
        </p:nvSpPr>
        <p:spPr>
          <a:xfrm>
            <a:off x="913795" y="609600"/>
            <a:ext cx="3117431" cy="1257300"/>
          </a:xfrm>
        </p:spPr>
        <p:txBody>
          <a:bodyPr>
            <a:normAutofit fontScale="90000"/>
          </a:bodyPr>
          <a:lstStyle/>
          <a:p>
            <a:r>
              <a:rPr lang="en-US" b="1" i="0" dirty="0">
                <a:solidFill>
                  <a:schemeClr val="bg2">
                    <a:lumMod val="60000"/>
                    <a:lumOff val="40000"/>
                  </a:schemeClr>
                </a:solidFill>
                <a:effectLst/>
                <a:latin typeface="-apple-system"/>
              </a:rPr>
              <a:t>Applications</a:t>
            </a:r>
            <a:br>
              <a:rPr lang="en-US" b="1" i="0" dirty="0">
                <a:solidFill>
                  <a:schemeClr val="bg2">
                    <a:lumMod val="60000"/>
                    <a:lumOff val="40000"/>
                  </a:schemeClr>
                </a:solidFill>
                <a:effectLst/>
                <a:latin typeface="-apple-system"/>
              </a:rPr>
            </a:br>
            <a:endParaRPr lang="en-IN" dirty="0">
              <a:solidFill>
                <a:schemeClr val="bg2">
                  <a:lumMod val="60000"/>
                  <a:lumOff val="40000"/>
                </a:schemeClr>
              </a:solidFill>
            </a:endParaRPr>
          </a:p>
        </p:txBody>
      </p:sp>
      <p:sp>
        <p:nvSpPr>
          <p:cNvPr id="3" name="Content Placeholder 2">
            <a:extLst>
              <a:ext uri="{FF2B5EF4-FFF2-40B4-BE49-F238E27FC236}">
                <a16:creationId xmlns:a16="http://schemas.microsoft.com/office/drawing/2014/main" id="{E0EEABE7-A758-1CC2-267B-98D72926310B}"/>
              </a:ext>
            </a:extLst>
          </p:cNvPr>
          <p:cNvSpPr>
            <a:spLocks noGrp="1"/>
          </p:cNvSpPr>
          <p:nvPr>
            <p:ph idx="1"/>
          </p:nvPr>
        </p:nvSpPr>
        <p:spPr>
          <a:xfrm>
            <a:off x="658761" y="1571625"/>
            <a:ext cx="6528619" cy="3714749"/>
          </a:xfrm>
        </p:spPr>
        <p:txBody>
          <a:bodyPr/>
          <a:lstStyle/>
          <a:p>
            <a:pPr algn="l">
              <a:buFont typeface="Arial" panose="020B0604020202020204" pitchFamily="34" charset="0"/>
              <a:buChar char="•"/>
            </a:pPr>
            <a:r>
              <a:rPr lang="en-US" b="1" i="0" dirty="0">
                <a:solidFill>
                  <a:schemeClr val="tx1">
                    <a:lumMod val="95000"/>
                  </a:schemeClr>
                </a:solidFill>
                <a:effectLst/>
                <a:latin typeface="-apple-system"/>
              </a:rPr>
              <a:t>Robotic Arms</a:t>
            </a:r>
            <a:r>
              <a:rPr lang="en-US" b="0" i="0" dirty="0">
                <a:solidFill>
                  <a:schemeClr val="tx1">
                    <a:lumMod val="95000"/>
                  </a:schemeClr>
                </a:solidFill>
                <a:effectLst/>
                <a:latin typeface="-apple-system"/>
              </a:rPr>
              <a:t>: High-speed movements in manufacturing and assembly.</a:t>
            </a:r>
          </a:p>
          <a:p>
            <a:pPr algn="l">
              <a:buFont typeface="Arial" panose="020B0604020202020204" pitchFamily="34" charset="0"/>
              <a:buChar char="•"/>
            </a:pPr>
            <a:r>
              <a:rPr lang="en-US" b="1" i="0" dirty="0">
                <a:solidFill>
                  <a:schemeClr val="tx1">
                    <a:lumMod val="95000"/>
                  </a:schemeClr>
                </a:solidFill>
                <a:effectLst/>
                <a:latin typeface="-apple-system"/>
              </a:rPr>
              <a:t>Autonomous Mobile Robots (AMRs)</a:t>
            </a:r>
            <a:r>
              <a:rPr lang="en-US" b="0" i="0" dirty="0">
                <a:solidFill>
                  <a:schemeClr val="tx1">
                    <a:lumMod val="95000"/>
                  </a:schemeClr>
                </a:solidFill>
                <a:effectLst/>
                <a:latin typeface="-apple-system"/>
              </a:rPr>
              <a:t>: Efficient navigation and control.</a:t>
            </a:r>
          </a:p>
          <a:p>
            <a:pPr algn="l">
              <a:buFont typeface="Arial" panose="020B0604020202020204" pitchFamily="34" charset="0"/>
              <a:buChar char="•"/>
            </a:pPr>
            <a:r>
              <a:rPr lang="en-US" b="1" i="0" dirty="0">
                <a:solidFill>
                  <a:schemeClr val="tx1">
                    <a:lumMod val="95000"/>
                  </a:schemeClr>
                </a:solidFill>
                <a:effectLst/>
                <a:latin typeface="-apple-system"/>
              </a:rPr>
              <a:t>Drones</a:t>
            </a:r>
            <a:r>
              <a:rPr lang="en-US" b="0" i="0" dirty="0">
                <a:solidFill>
                  <a:schemeClr val="tx1">
                    <a:lumMod val="95000"/>
                  </a:schemeClr>
                </a:solidFill>
                <a:effectLst/>
                <a:latin typeface="-apple-system"/>
              </a:rPr>
              <a:t>: Precision in aerial operations.</a:t>
            </a:r>
          </a:p>
          <a:p>
            <a:pPr algn="l">
              <a:buFont typeface="Arial" panose="020B0604020202020204" pitchFamily="34" charset="0"/>
              <a:buChar char="•"/>
            </a:pPr>
            <a:r>
              <a:rPr lang="en-US" b="1" i="0" dirty="0">
                <a:solidFill>
                  <a:schemeClr val="tx1">
                    <a:lumMod val="95000"/>
                  </a:schemeClr>
                </a:solidFill>
                <a:effectLst/>
                <a:latin typeface="-apple-system"/>
              </a:rPr>
              <a:t>Automated Guided Vehicles (AGVs)</a:t>
            </a:r>
            <a:r>
              <a:rPr lang="en-US" b="0" i="0" dirty="0">
                <a:solidFill>
                  <a:schemeClr val="tx1">
                    <a:lumMod val="95000"/>
                  </a:schemeClr>
                </a:solidFill>
                <a:effectLst/>
                <a:latin typeface="-apple-system"/>
              </a:rPr>
              <a:t>: Seamless kernel execution across cores.</a:t>
            </a:r>
          </a:p>
        </p:txBody>
      </p:sp>
    </p:spTree>
    <p:extLst>
      <p:ext uri="{BB962C8B-B14F-4D97-AF65-F5344CB8AC3E}">
        <p14:creationId xmlns:p14="http://schemas.microsoft.com/office/powerpoint/2010/main" val="42172704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{C5674D77-4F75-4192-BAB2-6AD9D4BF438C}tf00934815_win32</Template>
  <TotalTime>137</TotalTime>
  <Words>846</Words>
  <Application>Microsoft Office PowerPoint</Application>
  <PresentationFormat>Widescreen</PresentationFormat>
  <Paragraphs>57</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-apple-system</vt:lpstr>
      <vt:lpstr>Arial</vt:lpstr>
      <vt:lpstr>Goudy Old Style</vt:lpstr>
      <vt:lpstr>Söhne</vt:lpstr>
      <vt:lpstr>Times New Roman</vt:lpstr>
      <vt:lpstr>Wingdings 2</vt:lpstr>
      <vt:lpstr>SlateVTI</vt:lpstr>
      <vt:lpstr>Real-Time Operating System (RTOS) Framework for Industrial Automation</vt:lpstr>
      <vt:lpstr>ABSTRACT</vt:lpstr>
      <vt:lpstr>INTRODUCTION</vt:lpstr>
      <vt:lpstr>PowerPoint Presentation</vt:lpstr>
      <vt:lpstr>Industrial Automation Challenges </vt:lpstr>
      <vt:lpstr>Objectives</vt:lpstr>
      <vt:lpstr>Design Principles</vt:lpstr>
      <vt:lpstr>RTOS Architecture </vt:lpstr>
      <vt:lpstr>Applications </vt:lpstr>
      <vt:lpstr>Problem</vt:lpstr>
      <vt:lpstr>Output graph</vt:lpstr>
      <vt:lpstr>Future scope</vt:lpstr>
      <vt:lpstr>PowerPoint Presentation</vt:lpstr>
      <vt:lpstr>Result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Operating System (RTOS) Framework for Industrial Automation</dc:title>
  <dc:creator>Bathala Sisindri</dc:creator>
  <cp:lastModifiedBy>Bathala Sisindri</cp:lastModifiedBy>
  <cp:revision>3</cp:revision>
  <dcterms:created xsi:type="dcterms:W3CDTF">2024-04-03T11:52:24Z</dcterms:created>
  <dcterms:modified xsi:type="dcterms:W3CDTF">2024-04-03T15:25:33Z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